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Libre Franklin"/>
      <p:regular r:id="rId20"/>
      <p:bold r:id="rId21"/>
      <p:italic r:id="rId22"/>
      <p:boldItalic r:id="rId23"/>
    </p:embeddedFont>
    <p:embeddedFont>
      <p:font typeface="Arial Black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jTWU3yucoJo1+YhsRWNMTB8k7N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Franklin-regular.fntdata"/><Relationship Id="rId22" Type="http://schemas.openxmlformats.org/officeDocument/2006/relationships/font" Target="fonts/LibreFranklin-italic.fntdata"/><Relationship Id="rId21" Type="http://schemas.openxmlformats.org/officeDocument/2006/relationships/font" Target="fonts/LibreFranklin-bold.fntdata"/><Relationship Id="rId24" Type="http://schemas.openxmlformats.org/officeDocument/2006/relationships/font" Target="fonts/ArialBlack-regular.fntdata"/><Relationship Id="rId23" Type="http://schemas.openxmlformats.org/officeDocument/2006/relationships/font" Target="fonts/LibreFranklin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 spd="slow">
    <p:push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319930" cy="70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6911546" y="5301092"/>
            <a:ext cx="51816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20"/>
              <a:buNone/>
            </a:pPr>
            <a:r>
              <a:rPr b="1" lang="ru-RU" sz="222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Подготовила: студентка 1 курса </a:t>
            </a:r>
            <a:endParaRPr/>
          </a:p>
          <a:p>
            <a:pPr indent="0" lvl="0" marL="0" rtl="0" algn="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20"/>
              <a:buNone/>
            </a:pPr>
            <a:r>
              <a:rPr b="1" lang="ru-RU" sz="222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физико-математического факультета</a:t>
            </a:r>
            <a:endParaRPr/>
          </a:p>
          <a:p>
            <a:pPr indent="0" lvl="0" marL="0" rtl="0" algn="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20"/>
              <a:buNone/>
            </a:pPr>
            <a:r>
              <a:rPr b="1" lang="ru-RU" sz="222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Чжан Чи</a:t>
            </a:r>
            <a:endParaRPr b="1" sz="222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6" name="Google Shape;86;p1"/>
          <p:cNvSpPr txBox="1"/>
          <p:nvPr>
            <p:ph type="ctrTitle"/>
          </p:nvPr>
        </p:nvSpPr>
        <p:spPr>
          <a:xfrm>
            <a:off x="272783" y="682058"/>
            <a:ext cx="11416145" cy="1968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</a:pPr>
            <a:r>
              <a:rPr b="1" lang="ru-RU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Катастрофы XXI столетия. Особенности  поведения людей </a:t>
            </a:r>
            <a:br>
              <a:rPr b="1" lang="ru-RU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1" lang="ru-RU" sz="4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во время катастроф</a:t>
            </a:r>
            <a:endParaRPr b="1" sz="4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69192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0"/>
          <p:cNvSpPr/>
          <p:nvPr/>
        </p:nvSpPr>
        <p:spPr>
          <a:xfrm>
            <a:off x="7402321" y="261257"/>
            <a:ext cx="423192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b="1" lang="ru-RU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ru-RU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апреля 2010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7402321" y="1262852"/>
            <a:ext cx="4231928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 апреля 2010 года в Мексиканском заливе у побережья американского штата Луизиана после взрыва, </a:t>
            </a:r>
            <a:r>
              <a:rPr b="1"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унесшего жизни 11 человек</a:t>
            </a: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и 36-часового пожара затонула управляемая буровая платформа Deepwater Horizon.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0607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/>
          <p:nvPr/>
        </p:nvSpPr>
        <p:spPr>
          <a:xfrm>
            <a:off x="7372623" y="151179"/>
            <a:ext cx="4503560" cy="6555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Остановить утечку нефти удалось лишь 4 августа 2010 года. В воды Мексиканского залива вылилось около </a:t>
            </a:r>
            <a:r>
              <a:rPr b="1"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млн баррелей сырой нефти</a:t>
            </a: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Платформа, на которой произошла авария, принадлежала швейцарской компании, а на момент техногенной катастрофы платформой управляла компания Вritish Petroleum.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/>
          <p:nvPr>
            <p:ph type="title"/>
          </p:nvPr>
        </p:nvSpPr>
        <p:spPr>
          <a:xfrm>
            <a:off x="7084763" y="165254"/>
            <a:ext cx="4394812" cy="859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1" lang="ru-RU" sz="4800">
                <a:latin typeface="Calibri"/>
                <a:ea typeface="Calibri"/>
                <a:cs typeface="Calibri"/>
                <a:sym typeface="Calibri"/>
              </a:rPr>
              <a:t>4 октября 2010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 b="0" l="10748" r="0" t="0"/>
          <a:stretch/>
        </p:blipFill>
        <p:spPr>
          <a:xfrm>
            <a:off x="0" y="0"/>
            <a:ext cx="65991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2"/>
          <p:cNvSpPr/>
          <p:nvPr/>
        </p:nvSpPr>
        <p:spPr>
          <a:xfrm>
            <a:off x="7084763" y="1024570"/>
            <a:ext cx="4394812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октября 2010 на западе Венгрии произошла крупная экологическая катастрофа. На заводе по производству алюминия взрыв </a:t>
            </a:r>
            <a:r>
              <a:rPr b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разрушил плотину резервуара </a:t>
            </a: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ядовитыми отходами — так называемым красным шламом.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"/>
          <p:cNvSpPr/>
          <p:nvPr/>
        </p:nvSpPr>
        <p:spPr>
          <a:xfrm>
            <a:off x="7084763" y="4204835"/>
            <a:ext cx="439481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Около </a:t>
            </a:r>
            <a:r>
              <a:rPr b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1,1 миллиона кубометров </a:t>
            </a: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едкого вещества затопили 3-метровым потоком города Колонтар и Дечевер в 160 километрах к западу от Будапешта.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>
            <p:ph idx="1" type="body"/>
          </p:nvPr>
        </p:nvSpPr>
        <p:spPr>
          <a:xfrm>
            <a:off x="7482169" y="1310456"/>
            <a:ext cx="4054208" cy="1527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ru-RU" sz="2200"/>
              <a:t>Красный шлам </a:t>
            </a:r>
            <a:r>
              <a:rPr lang="ru-RU" sz="2200"/>
              <a:t>— это осадок, который образуется при производстве оксида алюминия.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  <a:p>
            <a:pPr indent="-889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201" name="Google Shape;2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96266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/>
          <p:nvPr/>
        </p:nvSpPr>
        <p:spPr>
          <a:xfrm>
            <a:off x="7482169" y="2979210"/>
            <a:ext cx="4054208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 попадании на кожу он воздействует на нее как щелочь. В результате катастрофы 10 человек погибли, около 150 получили различные травмы и ожоги.</a:t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>
            <p:ph type="title"/>
          </p:nvPr>
        </p:nvSpPr>
        <p:spPr>
          <a:xfrm>
            <a:off x="7745775" y="0"/>
            <a:ext cx="3998205" cy="9305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1" lang="ru-RU" sz="4800">
                <a:latin typeface="Calibri"/>
                <a:ea typeface="Calibri"/>
                <a:cs typeface="Calibri"/>
                <a:sym typeface="Calibri"/>
              </a:rPr>
              <a:t>11 марта 2011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06181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4"/>
          <p:cNvSpPr/>
          <p:nvPr/>
        </p:nvSpPr>
        <p:spPr>
          <a:xfrm>
            <a:off x="7297753" y="1101837"/>
            <a:ext cx="4567869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марта 2011 года на северо-востоке Японии на АЭС «Фукусима-1» после сильнейшего землетрясения произошла </a:t>
            </a:r>
            <a:r>
              <a:rPr b="1"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крупнейшая за последние 25 лет 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после катастрофы на Чернобыльской АЭС авария.</a:t>
            </a:r>
            <a:endParaRPr/>
          </a:p>
        </p:txBody>
      </p:sp>
      <p:sp>
        <p:nvSpPr>
          <p:cNvPr id="210" name="Google Shape;210;p14"/>
          <p:cNvSpPr/>
          <p:nvPr/>
        </p:nvSpPr>
        <p:spPr>
          <a:xfrm>
            <a:off x="7297753" y="3735365"/>
            <a:ext cx="4731058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Вслед за подземными толчками </a:t>
            </a:r>
            <a:r>
              <a:rPr b="1"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магнитудой 9,0 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побережье пришла огромная волна цунами, которая </a:t>
            </a:r>
            <a:r>
              <a:rPr b="1"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повредила четыре из шести реакторов 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атомной станции и вывела из строя систему охлаждения, что привело к серии взрывов водорода, расплавлению активной зоны.</a:t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idx="1" type="body"/>
          </p:nvPr>
        </p:nvSpPr>
        <p:spPr>
          <a:xfrm>
            <a:off x="6848341" y="1048208"/>
            <a:ext cx="5151302" cy="238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ru-RU" sz="2200"/>
              <a:t>Общий объем выбросов йода-131 и цезия-137 после аварии на АЭС «Фукусима-1» </a:t>
            </a:r>
            <a:r>
              <a:rPr b="1" lang="ru-RU" sz="2200"/>
              <a:t>составил 900 000 терабеккерелей</a:t>
            </a:r>
            <a:r>
              <a:rPr lang="ru-RU" sz="2200"/>
              <a:t>, что не превышает и 20% от выбросов после Чернобыльской аварии в 1986 году, которые составили тогда 5,2 млн терабеккерелей.</a:t>
            </a:r>
            <a:endParaRPr/>
          </a:p>
        </p:txBody>
      </p:sp>
      <p:pic>
        <p:nvPicPr>
          <p:cNvPr id="216" name="Google Shape;2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6762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/>
          <p:nvPr/>
        </p:nvSpPr>
        <p:spPr>
          <a:xfrm>
            <a:off x="6848341" y="3630880"/>
            <a:ext cx="5151302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Суммарный ущерб от аварии на АЭС «Фукусима-1» эксперты оценили в </a:t>
            </a:r>
            <a:r>
              <a:rPr b="1"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 млрд долларов.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Полная ликвидация аварии, в том числе </a:t>
            </a:r>
            <a:r>
              <a:rPr b="1"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демонтаж реакторов, займет около 40 лет.</a:t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9" y="-137469"/>
            <a:ext cx="12193057" cy="713293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/>
          <p:nvPr/>
        </p:nvSpPr>
        <p:spPr>
          <a:xfrm>
            <a:off x="1714500" y="227737"/>
            <a:ext cx="10153651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ru-RU" sz="36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«Человеческая цивилизация подошла к той грани, за которой современные технологии уже не смогут обеспечить прогресс»</a:t>
            </a:r>
            <a:endParaRPr b="0" i="1" sz="36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97747" y="-402020"/>
            <a:ext cx="15424217" cy="102909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3"/>
          <p:cNvGrpSpPr/>
          <p:nvPr/>
        </p:nvGrpSpPr>
        <p:grpSpPr>
          <a:xfrm>
            <a:off x="3343823" y="1116273"/>
            <a:ext cx="6231466" cy="5418667"/>
            <a:chOff x="948266" y="0"/>
            <a:chExt cx="6231466" cy="5418667"/>
          </a:xfrm>
        </p:grpSpPr>
        <p:sp>
          <p:nvSpPr>
            <p:cNvPr id="99" name="Google Shape;99;p3"/>
            <p:cNvSpPr/>
            <p:nvPr/>
          </p:nvSpPr>
          <p:spPr>
            <a:xfrm>
              <a:off x="948266" y="0"/>
              <a:ext cx="5418667" cy="5418667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657599" y="542395"/>
              <a:ext cx="3522133" cy="9630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 txBox="1"/>
            <p:nvPr/>
          </p:nvSpPr>
          <p:spPr>
            <a:xfrm>
              <a:off x="3704613" y="589409"/>
              <a:ext cx="3428105" cy="869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Техногенные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b="1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катастрофы</a:t>
              </a:r>
              <a:endPara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657599" y="1625864"/>
              <a:ext cx="3522133" cy="9630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 txBox="1"/>
            <p:nvPr/>
          </p:nvSpPr>
          <p:spPr>
            <a:xfrm>
              <a:off x="3704613" y="1672878"/>
              <a:ext cx="3428105" cy="869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Энергетический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b="1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кризис</a:t>
              </a:r>
              <a:endPara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657599" y="2709333"/>
              <a:ext cx="3522133" cy="9630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3704613" y="2756347"/>
              <a:ext cx="3428105" cy="869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Экологический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b="1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кризис</a:t>
              </a:r>
              <a:endPara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657599" y="3792802"/>
              <a:ext cx="3522133" cy="9630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 txBox="1"/>
            <p:nvPr/>
          </p:nvSpPr>
          <p:spPr>
            <a:xfrm>
              <a:off x="3704613" y="3839816"/>
              <a:ext cx="3428105" cy="869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b="1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Перенаселение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rPr b="1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земли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3"/>
          <p:cNvSpPr txBox="1"/>
          <p:nvPr/>
        </p:nvSpPr>
        <p:spPr>
          <a:xfrm>
            <a:off x="1255923" y="187286"/>
            <a:ext cx="97168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Катастрофы </a:t>
            </a:r>
            <a:r>
              <a:rPr b="0" i="0" lang="ru-RU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XXI</a:t>
            </a:r>
            <a:r>
              <a:rPr b="0" i="0" lang="ru-RU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столетия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52737" y="0"/>
            <a:ext cx="13335000" cy="80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 txBox="1"/>
          <p:nvPr>
            <p:ph type="title"/>
          </p:nvPr>
        </p:nvSpPr>
        <p:spPr>
          <a:xfrm>
            <a:off x="233905" y="-153520"/>
            <a:ext cx="1157547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 Black"/>
              <a:buNone/>
            </a:pPr>
            <a:r>
              <a:rPr lang="ru-RU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Поведение людей во время экстремальной ситуации делится на два типа:</a:t>
            </a:r>
            <a:endParaRPr sz="3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15" name="Google Shape;115;p4"/>
          <p:cNvGrpSpPr/>
          <p:nvPr/>
        </p:nvGrpSpPr>
        <p:grpSpPr>
          <a:xfrm>
            <a:off x="919595" y="1035436"/>
            <a:ext cx="10204091" cy="5930126"/>
            <a:chOff x="240410" y="257917"/>
            <a:chExt cx="10204091" cy="5930126"/>
          </a:xfrm>
        </p:grpSpPr>
        <p:sp>
          <p:nvSpPr>
            <p:cNvPr id="116" name="Google Shape;116;p4"/>
            <p:cNvSpPr/>
            <p:nvPr/>
          </p:nvSpPr>
          <p:spPr>
            <a:xfrm>
              <a:off x="240410" y="257917"/>
              <a:ext cx="5930126" cy="5930126"/>
            </a:xfrm>
            <a:prstGeom prst="ellipse">
              <a:avLst/>
            </a:prstGeom>
            <a:gradFill>
              <a:gsLst>
                <a:gs pos="0">
                  <a:srgbClr val="5777BA">
                    <a:alpha val="49803"/>
                  </a:srgbClr>
                </a:gs>
                <a:gs pos="50000">
                  <a:srgbClr val="3363B6">
                    <a:alpha val="49803"/>
                  </a:srgbClr>
                </a:gs>
                <a:gs pos="100000">
                  <a:srgbClr val="2855A6">
                    <a:alpha val="49803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 txBox="1"/>
            <p:nvPr/>
          </p:nvSpPr>
          <p:spPr>
            <a:xfrm>
              <a:off x="1068491" y="957207"/>
              <a:ext cx="3419171" cy="4531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3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Случаи рационального, адаптивного поведения человека с психическим контролем и управлением эмоциональным состоянием поведения</a:t>
              </a:r>
              <a:endPara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514375" y="257917"/>
              <a:ext cx="5930126" cy="5930126"/>
            </a:xfrm>
            <a:prstGeom prst="ellipse">
              <a:avLst/>
            </a:prstGeom>
            <a:gradFill>
              <a:gsLst>
                <a:gs pos="0">
                  <a:srgbClr val="C6CFE7">
                    <a:alpha val="49803"/>
                  </a:srgbClr>
                </a:gs>
                <a:gs pos="50000">
                  <a:srgbClr val="BCC6E3">
                    <a:alpha val="49803"/>
                  </a:srgbClr>
                </a:gs>
                <a:gs pos="100000">
                  <a:srgbClr val="A3ADCB">
                    <a:alpha val="49803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 txBox="1"/>
            <p:nvPr/>
          </p:nvSpPr>
          <p:spPr>
            <a:xfrm>
              <a:off x="6197248" y="957207"/>
              <a:ext cx="3419171" cy="4531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25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Случаи, носящие негативный, патологический характер, отличаются отсутствием адаптации к обстановке, когда люди своим нерациональным поведением и опасными для окружающих действиями увеличивают число жертв и дезорганизуют общественный порядок</a:t>
              </a:r>
              <a:endParaRPr b="0" i="0" sz="25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276255" cy="694574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>
            <p:ph type="title"/>
          </p:nvPr>
        </p:nvSpPr>
        <p:spPr>
          <a:xfrm>
            <a:off x="165246" y="-64655"/>
            <a:ext cx="1222201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 Black"/>
              <a:buNone/>
            </a:pPr>
            <a:r>
              <a:rPr b="1" lang="ru-RU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Профилактика</a:t>
            </a:r>
            <a:r>
              <a:rPr b="1" lang="ru-RU">
                <a:latin typeface="Arial Black"/>
                <a:ea typeface="Arial Black"/>
                <a:cs typeface="Arial Black"/>
                <a:sym typeface="Arial Black"/>
              </a:rPr>
              <a:t> панических реакций:</a:t>
            </a:r>
            <a:endParaRPr b="1"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26" name="Google Shape;126;p5"/>
          <p:cNvGrpSpPr/>
          <p:nvPr/>
        </p:nvGrpSpPr>
        <p:grpSpPr>
          <a:xfrm>
            <a:off x="-1456397" y="-115030"/>
            <a:ext cx="13417540" cy="8101606"/>
            <a:chOff x="-6804252" y="-1040830"/>
            <a:chExt cx="13417540" cy="8101606"/>
          </a:xfrm>
        </p:grpSpPr>
        <p:sp>
          <p:nvSpPr>
            <p:cNvPr id="127" name="Google Shape;127;p5"/>
            <p:cNvSpPr/>
            <p:nvPr/>
          </p:nvSpPr>
          <p:spPr>
            <a:xfrm>
              <a:off x="-6804252" y="-1040830"/>
              <a:ext cx="8101606" cy="8101606"/>
            </a:xfrm>
            <a:prstGeom prst="blockArc">
              <a:avLst>
                <a:gd fmla="val 18900000" name="adj1"/>
                <a:gd fmla="val 2700000" name="adj2"/>
                <a:gd fmla="val 267" name="adj3"/>
              </a:avLst>
            </a:prstGeom>
            <a:noFill/>
            <a:ln cap="flat" cmpd="sng" w="12700">
              <a:solidFill>
                <a:srgbClr val="35425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835568" y="415087"/>
              <a:ext cx="5777720" cy="1577803"/>
            </a:xfrm>
            <a:prstGeom prst="rect">
              <a:avLst/>
            </a:prstGeom>
            <a:solidFill>
              <a:schemeClr val="dk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 txBox="1"/>
            <p:nvPr/>
          </p:nvSpPr>
          <p:spPr>
            <a:xfrm>
              <a:off x="835568" y="415087"/>
              <a:ext cx="5777720" cy="1577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5565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Основу </a:t>
              </a:r>
              <a:r>
                <a:rPr b="0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профилактики любых психологических явлений составляет </a:t>
              </a:r>
              <a:r>
                <a:rPr b="1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анализ</a:t>
              </a:r>
              <a:r>
                <a:rPr b="0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особенностей возникновения и течения различных форм </a:t>
              </a:r>
              <a:r>
                <a:rPr b="1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индивидуальных и коллективных реакций страха (паники).</a:t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83075" y="451495"/>
              <a:ext cx="1504986" cy="1504986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1273218" y="2221070"/>
              <a:ext cx="5340070" cy="1577803"/>
            </a:xfrm>
            <a:prstGeom prst="rect">
              <a:avLst/>
            </a:prstGeom>
            <a:solidFill>
              <a:schemeClr val="dk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 txBox="1"/>
            <p:nvPr/>
          </p:nvSpPr>
          <p:spPr>
            <a:xfrm>
              <a:off x="1273218" y="2221070"/>
              <a:ext cx="5340070" cy="1577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5565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Обучение проблемам </a:t>
              </a:r>
              <a:r>
                <a:rPr b="1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обеспечения безопасности и воспитательная работа </a:t>
              </a:r>
              <a:r>
                <a:rPr b="0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по формированию в сознании людей осторожности, предупреждению и </a:t>
              </a:r>
              <a:r>
                <a:rPr b="1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разумному поведению </a:t>
              </a:r>
              <a:r>
                <a:rPr b="0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в аварийных и чрезвычайных ситуациях.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20725" y="2257479"/>
              <a:ext cx="1504986" cy="1504986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35568" y="4027054"/>
              <a:ext cx="5777720" cy="1577803"/>
            </a:xfrm>
            <a:prstGeom prst="rect">
              <a:avLst/>
            </a:prstGeom>
            <a:solidFill>
              <a:schemeClr val="dk2"/>
            </a:solidFill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 txBox="1"/>
            <p:nvPr/>
          </p:nvSpPr>
          <p:spPr>
            <a:xfrm>
              <a:off x="835568" y="4027054"/>
              <a:ext cx="5777720" cy="1577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5565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Основной задачей в ЧС и во время катастрофы является </a:t>
              </a:r>
              <a:r>
                <a:rPr b="1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сохранение спокойствия людей и быстрая разумная деятельность</a:t>
              </a:r>
              <a:r>
                <a:rPr b="0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Это достигается информационными средствами и </a:t>
              </a:r>
              <a:r>
                <a:rPr b="1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примером действий окружающих лиц</a:t>
              </a:r>
              <a:r>
                <a:rPr b="0" i="0" lang="ru-RU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 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3075" y="4063462"/>
              <a:ext cx="1504986" cy="1504986"/>
            </a:xfrm>
            <a:prstGeom prst="ellipse">
              <a:avLst/>
            </a:prstGeom>
            <a:solidFill>
              <a:schemeClr val="lt2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0" y="-1652588"/>
            <a:ext cx="15240000" cy="101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>
            <p:ph type="title"/>
          </p:nvPr>
        </p:nvSpPr>
        <p:spPr>
          <a:xfrm>
            <a:off x="838200" y="2173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Arial Black"/>
              <a:buNone/>
            </a:pPr>
            <a:r>
              <a:rPr lang="ru-RU" sz="3240">
                <a:latin typeface="Arial Black"/>
                <a:ea typeface="Arial Black"/>
                <a:cs typeface="Arial Black"/>
                <a:sym typeface="Arial Black"/>
              </a:rPr>
              <a:t>Экстремальная подготовленность человека состоит из четырёх компонентов:</a:t>
            </a:r>
            <a:endParaRPr sz="3240"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43" name="Google Shape;143;p6"/>
          <p:cNvGrpSpPr/>
          <p:nvPr/>
        </p:nvGrpSpPr>
        <p:grpSpPr>
          <a:xfrm>
            <a:off x="797792" y="1547665"/>
            <a:ext cx="10596416" cy="4966717"/>
            <a:chOff x="1" y="4759"/>
            <a:chExt cx="10596416" cy="4966717"/>
          </a:xfrm>
        </p:grpSpPr>
        <p:sp>
          <p:nvSpPr>
            <p:cNvPr id="144" name="Google Shape;144;p6"/>
            <p:cNvSpPr/>
            <p:nvPr/>
          </p:nvSpPr>
          <p:spPr>
            <a:xfrm rot="5400000">
              <a:off x="-352826" y="615368"/>
              <a:ext cx="2352179" cy="1646525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2" y="1085804"/>
              <a:ext cx="1646525" cy="705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 rot="5400000">
              <a:off x="5099230" y="-3447946"/>
              <a:ext cx="2044482" cy="89498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2">
                <a:alpha val="89803"/>
              </a:schemeClr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 txBox="1"/>
            <p:nvPr/>
          </p:nvSpPr>
          <p:spPr>
            <a:xfrm>
              <a:off x="1646526" y="104561"/>
              <a:ext cx="8850089" cy="1844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70675" spcFirstLastPara="1" rIns="15225" wrap="square" tIns="15225">
              <a:noAutofit/>
            </a:bodyPr>
            <a:lstStyle/>
            <a:p>
              <a:pPr indent="-76200" lvl="1" marL="2286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just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Знания экстремальных ситуаций, с которыми придется встретиться. Навыки и умения качественно выполнять все обычные действия, но при действии факторов, характерных для ожидаемых экстремальных ситуаций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just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Навыки групповых действий в экстремальных условиях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76200" lvl="1" marL="228600" marR="0" rtl="0" algn="just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 rot="5400000">
              <a:off x="-352826" y="2972124"/>
              <a:ext cx="2352179" cy="1646525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 txBox="1"/>
            <p:nvPr/>
          </p:nvSpPr>
          <p:spPr>
            <a:xfrm>
              <a:off x="2" y="3442560"/>
              <a:ext cx="1646525" cy="705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 rot="5400000">
              <a:off x="5099230" y="-1091190"/>
              <a:ext cx="2044482" cy="8949892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2">
                <a:alpha val="89803"/>
              </a:schemeClr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 txBox="1"/>
            <p:nvPr/>
          </p:nvSpPr>
          <p:spPr>
            <a:xfrm>
              <a:off x="1646526" y="2461317"/>
              <a:ext cx="8850089" cy="18448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70675" spcFirstLastPara="1" rIns="15225" wrap="square" tIns="15225">
              <a:noAutofit/>
            </a:bodyPr>
            <a:lstStyle/>
            <a:p>
              <a:pPr indent="-228600" lvl="1" marL="228600" marR="0" rtl="0" algn="just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Опыт восприятия экстремальных факторов и преодоления психологических трудностей;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just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Char char="•"/>
              </a:pPr>
              <a:r>
                <a:rPr b="0" i="0" lang="ru-RU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Навыки и умения обеспечения личной безопасности; умения учиться на опыте преодоления трудностей.</a:t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6243" r="21786" t="0"/>
          <a:stretch/>
        </p:blipFill>
        <p:spPr>
          <a:xfrm>
            <a:off x="-1" y="0"/>
            <a:ext cx="69957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7293167" y="78723"/>
            <a:ext cx="454996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 декабря 2004 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7293167" y="3242591"/>
            <a:ext cx="4549966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Его </a:t>
            </a:r>
            <a:r>
              <a:rPr b="1"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магнитуд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 по шкале Рихтера составила </a:t>
            </a:r>
            <a:r>
              <a:rPr b="1"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баллов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в результате чего </a:t>
            </a:r>
            <a:r>
              <a:rPr b="1"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образовалась цунами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высота которой в прибрежной зоне составляла 15 метров, а в зоне всплеска – 30 метров. Через полтора часа после землетрясения она достигла берегов Таиланда, через два – Шри-Ланки и Индии, и унесла жизни 250 тысяч человек.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7293167" y="1118933"/>
            <a:ext cx="454996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 декабря 2004 года случилась трагедия в Индийском океане, </a:t>
            </a:r>
            <a:r>
              <a:rPr b="1"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среди погибших были и граждане Украины.</a:t>
            </a:r>
            <a:r>
              <a:rPr lang="ru-RU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Смертоносная волна стала следствием самого крупного в истории землетрясения.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855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7223393" y="1183537"/>
            <a:ext cx="4257191" cy="1508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 августа 2009 года произошла техногенная катастрофа на Саяно-Шушенской ГЭС, расположенной на реке Енисей.</a:t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7223393" y="209320"/>
            <a:ext cx="425719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 августа 2009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7223392" y="2773307"/>
            <a:ext cx="4257191" cy="363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случилось во время ремонта одного из гидроагрегатов ГЭС. В результате аварии были разрушены 3-й и 4-й водоводы, произошло разрушение стены и подтопление машинного зала. </a:t>
            </a:r>
            <a:r>
              <a:rPr b="1" lang="ru-RU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 из 10 гидротурбин полностью вышли из строя,</a:t>
            </a:r>
            <a:r>
              <a:rPr lang="ru-RU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ГЭС была остановлена.</a:t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14994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/>
          <p:nvPr/>
        </p:nvSpPr>
        <p:spPr>
          <a:xfrm>
            <a:off x="7458420" y="220337"/>
            <a:ext cx="4285562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Из-за аварии было нарушено энергоснабжение сибирских регионов, в том числе ограничена подача электричества в Томске, отключения коснулись нескольких сибирских алюминиевых заводов. В результате катастрофы </a:t>
            </a:r>
            <a:r>
              <a:rPr b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погибли 75 человек</a:t>
            </a: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еще </a:t>
            </a:r>
            <a:r>
              <a:rPr b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было ранено.</a:t>
            </a:r>
            <a:endParaRPr/>
          </a:p>
        </p:txBody>
      </p:sp>
      <p:sp>
        <p:nvSpPr>
          <p:cNvPr id="174" name="Google Shape;174;p9"/>
          <p:cNvSpPr/>
          <p:nvPr/>
        </p:nvSpPr>
        <p:spPr>
          <a:xfrm>
            <a:off x="7458420" y="4375321"/>
            <a:ext cx="428556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Ущерб от аварии на Саяно-Шушенской ГЭС превысил </a:t>
            </a:r>
            <a:r>
              <a:rPr b="1"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7,3 миллиарда рублей</a:t>
            </a: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включая ущерб, причиненный экологии.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2019-11-16T09:05:42Z</dcterms:created>
  <dc:creator>Chy Zhang</dc:creator>
</cp:coreProperties>
</file>